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1" r:id="rId3"/>
    <p:sldId id="268" r:id="rId4"/>
    <p:sldId id="270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81813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62" autoAdjust="0"/>
  </p:normalViewPr>
  <p:slideViewPr>
    <p:cSldViewPr>
      <p:cViewPr>
        <p:scale>
          <a:sx n="145" d="100"/>
          <a:sy n="145" d="100"/>
        </p:scale>
        <p:origin x="630" y="1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3B2D47D-EF71-48E3-9566-EA4FD1A1EF1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526A889-30CD-45D7-B642-0F9117B3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--Benefits: of Living in an Acculturated and Ethnically diverse Society</a:t>
            </a:r>
          </a:p>
          <a:p>
            <a:r>
              <a:rPr lang="en-US" dirty="0" smtClean="0"/>
              <a:t>-learn: learn diverse and appropriate ways to interact with others</a:t>
            </a:r>
          </a:p>
          <a:p>
            <a:r>
              <a:rPr lang="en-US" dirty="0" smtClean="0"/>
              <a:t>-Increased: You can also learn to process from multiple perspectives and</a:t>
            </a:r>
            <a:r>
              <a:rPr lang="en-US" baseline="0" dirty="0" smtClean="0"/>
              <a:t> </a:t>
            </a:r>
            <a:r>
              <a:rPr lang="en-US" dirty="0" smtClean="0"/>
              <a:t>function </a:t>
            </a:r>
            <a:r>
              <a:rPr lang="en-US" baseline="0" dirty="0" smtClean="0"/>
              <a:t>in </a:t>
            </a:r>
            <a:r>
              <a:rPr lang="en-US" dirty="0" smtClean="0"/>
              <a:t>a less biased manner</a:t>
            </a:r>
          </a:p>
          <a:p>
            <a:r>
              <a:rPr lang="en-US" dirty="0" smtClean="0"/>
              <a:t>-And finally Studies have shown</a:t>
            </a:r>
          </a:p>
          <a:p>
            <a:r>
              <a:rPr lang="en-US" dirty="0" smtClean="0"/>
              <a:t>--That concludes the lecture on the effects of acculturation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Def</a:t>
            </a:r>
            <a:r>
              <a:rPr lang="en-US" dirty="0" smtClean="0"/>
              <a:t>:</a:t>
            </a:r>
            <a:r>
              <a:rPr lang="en-US" baseline="0" dirty="0" smtClean="0"/>
              <a:t> One’s family’s culture might call for a strong tie to their immediate family members however, once settling into the united states the family might become more independent of each other due to the more individualistic American culture. </a:t>
            </a:r>
          </a:p>
          <a:p>
            <a:r>
              <a:rPr lang="en-US" baseline="0" dirty="0" smtClean="0"/>
              <a:t>- Not: But it is also Experienced by minorities within the US. Ex: A bicultural standpoint such as Mexican American can express the integration of American culture with Mexican culture. Such as speaking both Spanish and English in the home.</a:t>
            </a:r>
          </a:p>
          <a:p>
            <a:r>
              <a:rPr lang="en-US" baseline="0" dirty="0" smtClean="0"/>
              <a:t>-Occurs: Children tend to become more acculturated than their parents. Ex: Native American children might forgo their culture of origin’s style of clothing and dress in a manner that mimics more of a Eurocentric style of clothing. While their parents might still choose to wear the clothing of their culture of origin.</a:t>
            </a:r>
          </a:p>
          <a:p>
            <a:r>
              <a:rPr lang="en-US" dirty="0" smtClean="0"/>
              <a:t>- Ex: African Individuals</a:t>
            </a:r>
            <a:r>
              <a:rPr lang="en-US" baseline="0" dirty="0" smtClean="0"/>
              <a:t> forced to relocate to the US as slave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-pressure: religion, style</a:t>
            </a:r>
            <a:r>
              <a:rPr lang="en-US" baseline="0" dirty="0" smtClean="0"/>
              <a:t> of clothing, language of preference</a:t>
            </a:r>
          </a:p>
          <a:p>
            <a:r>
              <a:rPr lang="en-US" baseline="0" dirty="0" smtClean="0"/>
              <a:t>-unfamiliar: A new environment especially for immigrants without the necessary vaccinations can lead to unfamiliar diseases that body might not be prepared to fight off.</a:t>
            </a:r>
          </a:p>
          <a:p>
            <a:r>
              <a:rPr lang="en-US" baseline="0" dirty="0" smtClean="0"/>
              <a:t>-Different: tends to create conflict such as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generation children wanting to be more independent, however their parents desiring more family togetherness might put up more boundaries. Which could lead to the children rebelling. </a:t>
            </a:r>
          </a:p>
          <a:p>
            <a:r>
              <a:rPr lang="en-US" baseline="0" dirty="0" smtClean="0"/>
              <a:t>-Survivor- Example: People who immigrated to the US from Haiti could experience survivor guilt because they are unable to help their family members after the devastating earthquake.</a:t>
            </a:r>
          </a:p>
          <a:p>
            <a:r>
              <a:rPr lang="en-US" baseline="0" dirty="0" smtClean="0"/>
              <a:t>-Discrimination: such as not being hired for a job due one’s ethnicity </a:t>
            </a:r>
          </a:p>
          <a:p>
            <a:r>
              <a:rPr lang="en-US" baseline="0" dirty="0" smtClean="0"/>
              <a:t>-Not: for examples recent immigrants might find enjoyment in meeting new friends and discussing about a new football player that they enjoy watching such as Peyton Manning.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The Selective Migration Hypothesis: </a:t>
            </a:r>
            <a:r>
              <a:rPr lang="en-US" dirty="0" smtClean="0"/>
              <a:t>Strongest, most creative, healthiest, risk takers, or youngest choose to migrate</a:t>
            </a:r>
            <a:r>
              <a:rPr lang="en-US" baseline="0" dirty="0" smtClean="0"/>
              <a:t>. The following generations might not display those characteristics and would be more vulnerable to adjustment problems. </a:t>
            </a:r>
          </a:p>
          <a:p>
            <a:r>
              <a:rPr lang="en-US" baseline="0" dirty="0" smtClean="0"/>
              <a:t>-2</a:t>
            </a:r>
            <a:r>
              <a:rPr lang="en-US" baseline="30000" dirty="0" smtClean="0"/>
              <a:t>nd</a:t>
            </a:r>
            <a:r>
              <a:rPr lang="en-US" baseline="0" dirty="0" smtClean="0"/>
              <a:t>: For example since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generation that arrived in the US might have spent a significant amount of time in their host country, and experienced less overall discrimination than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generation who might experience chronic discrimination in the United States.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lvl="1" indent="-173336" defTabSz="924458">
              <a:buFontTx/>
              <a:buChar char="-"/>
              <a:defRPr/>
            </a:pPr>
            <a:r>
              <a:rPr lang="en-US" baseline="0" dirty="0" smtClean="0">
                <a:solidFill>
                  <a:prstClr val="white"/>
                </a:solidFill>
              </a:rPr>
              <a:t>2</a:t>
            </a:r>
            <a:r>
              <a:rPr lang="en-US" baseline="30000" dirty="0" smtClean="0">
                <a:solidFill>
                  <a:prstClr val="white"/>
                </a:solidFill>
              </a:rPr>
              <a:t>nd</a:t>
            </a:r>
            <a:r>
              <a:rPr lang="en-US" baseline="0" dirty="0" smtClean="0">
                <a:solidFill>
                  <a:prstClr val="white"/>
                </a:solidFill>
              </a:rPr>
              <a:t>: </a:t>
            </a:r>
            <a:r>
              <a:rPr lang="en-US" dirty="0" smtClean="0">
                <a:solidFill>
                  <a:prstClr val="white"/>
                </a:solidFill>
              </a:rPr>
              <a:t>seems contradicting because their mothers tend to have less money,</a:t>
            </a:r>
            <a:r>
              <a:rPr lang="en-US" baseline="0" dirty="0" smtClean="0">
                <a:solidFill>
                  <a:prstClr val="white"/>
                </a:solidFill>
              </a:rPr>
              <a:t> less </a:t>
            </a:r>
            <a:r>
              <a:rPr lang="en-US" dirty="0" smtClean="0">
                <a:solidFill>
                  <a:prstClr val="white"/>
                </a:solidFill>
              </a:rPr>
              <a:t>educated,</a:t>
            </a:r>
            <a:r>
              <a:rPr lang="en-US" baseline="0" dirty="0" smtClean="0">
                <a:solidFill>
                  <a:prstClr val="white"/>
                </a:solidFill>
              </a:rPr>
              <a:t> and less access to medical care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r>
              <a:rPr lang="en-US" dirty="0" smtClean="0"/>
              <a:t>-Acculturation: Namely because</a:t>
            </a:r>
            <a:r>
              <a:rPr lang="en-US" baseline="0" dirty="0" smtClean="0"/>
              <a:t> of the different ways that researchers define acculturation. Different definitions result in inconsistent measurements of acculturation.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-Experienced: I will just add as a side note as I mentioned before that acculturatin</a:t>
            </a:r>
            <a:r>
              <a:rPr lang="en-US" baseline="0" dirty="0" smtClean="0"/>
              <a:t>g individuals do not necessarily have to be first generation immigrants, they can also be those identifying as bicultural.</a:t>
            </a:r>
            <a:r>
              <a:rPr lang="en-US" dirty="0" smtClean="0"/>
              <a:t> Such as Mexican </a:t>
            </a:r>
            <a:r>
              <a:rPr lang="en-US" baseline="0" dirty="0" smtClean="0"/>
              <a:t>American. </a:t>
            </a:r>
            <a:endParaRPr lang="en-US" dirty="0" smtClean="0"/>
          </a:p>
          <a:p>
            <a:r>
              <a:rPr lang="en-US" dirty="0" smtClean="0"/>
              <a:t>-Example: Discrimination</a:t>
            </a:r>
            <a:r>
              <a:rPr lang="en-US" baseline="0" dirty="0" smtClean="0"/>
              <a:t> is defined as treating people differently from others namely because they are a member of a social group.</a:t>
            </a:r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-Example: prejudice</a:t>
            </a:r>
            <a:r>
              <a:rPr lang="en-US" baseline="0" dirty="0" smtClean="0"/>
              <a:t> is defined as attitudes directed towards people because they are members of a specific social group.</a:t>
            </a:r>
          </a:p>
          <a:p>
            <a:r>
              <a:rPr lang="en-US" baseline="0" dirty="0" smtClean="0"/>
              <a:t>-Example: racism is beliefs, attitudes, institutional arrangements, and acts that tend to belittle or devalue individuals or groups based on their physical characteristics or membership to a particular ethnic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-health: Those</a:t>
            </a:r>
            <a:r>
              <a:rPr lang="en-US" baseline="0" dirty="0" smtClean="0"/>
              <a:t> who are discriminated against Tend to display health disparities relevant to their particular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Prejudice</a:t>
            </a:r>
            <a:r>
              <a:rPr lang="en-US" baseline="0" dirty="0" smtClean="0"/>
              <a:t> discrimination and racism also effect</a:t>
            </a:r>
          </a:p>
          <a:p>
            <a:r>
              <a:rPr lang="en-US" baseline="0" dirty="0" smtClean="0"/>
              <a:t>--Proper: If proper conditions were met, minority students can perform as well a Caucasian children. However that is not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A889-30CD-45D7-B642-0F9117B3D0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7739E2-E002-430C-AE25-8A745F1A5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2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72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8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9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BBAE21-7644-4DDF-8247-89B690ABF74E}" type="datetimeFigureOut">
              <a:rPr lang="en-US" smtClean="0">
                <a:solidFill>
                  <a:prstClr val="white"/>
                </a:solidFill>
              </a:rPr>
              <a:pPr/>
              <a:t>4/23/2012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7739E2-E002-430C-AE25-8A745F1A5B5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7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062912" cy="1470025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ffects of Acculturation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values, norms, and expectancies of other cultures</a:t>
            </a:r>
          </a:p>
          <a:p>
            <a:pPr lvl="0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Increase ability process from multiple perspectives</a:t>
            </a:r>
          </a:p>
          <a:p>
            <a:pPr lvl="0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Ethnically diverse schools prepare students for diverse work environments </a:t>
            </a:r>
            <a:endParaRPr lang="en-US" dirty="0">
              <a:solidFill>
                <a:prstClr val="white"/>
              </a:solidFill>
            </a:endParaRPr>
          </a:p>
          <a:p>
            <a:pPr marL="537210" lvl="1" indent="0">
              <a:buClr>
                <a:srgbClr val="FF388C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537210" lvl="1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Acculturation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prstClr val="white"/>
                </a:solidFill>
              </a:rPr>
              <a:t>Definition- </a:t>
            </a:r>
            <a:r>
              <a:rPr lang="en-US" i="1" u="sng" dirty="0">
                <a:solidFill>
                  <a:prstClr val="white"/>
                </a:solidFill>
              </a:rPr>
              <a:t>cultural learning process </a:t>
            </a:r>
            <a:r>
              <a:rPr lang="en-US" dirty="0">
                <a:solidFill>
                  <a:prstClr val="white"/>
                </a:solidFill>
              </a:rPr>
              <a:t>experienced by individuals who are exposed to new culture or ethnic </a:t>
            </a:r>
            <a:r>
              <a:rPr lang="en-US" dirty="0" smtClean="0">
                <a:solidFill>
                  <a:prstClr val="white"/>
                </a:solidFill>
              </a:rPr>
              <a:t>group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Not only experienced by recent immigrants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Ex: Mexican American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Occurs differently within families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Resisted or accepted 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Forced relocation more resistant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Ex: African slaves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Acculturative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dirty="0" smtClean="0"/>
              <a:t>Definition- challenges and difficulties experienced by acculturating individuals</a:t>
            </a:r>
          </a:p>
          <a:p>
            <a:r>
              <a:rPr lang="en-US" dirty="0" smtClean="0"/>
              <a:t>Examples of challenges:</a:t>
            </a:r>
          </a:p>
          <a:p>
            <a:pPr lvl="1"/>
            <a:r>
              <a:rPr lang="en-US" dirty="0" smtClean="0"/>
              <a:t>Pressure to change</a:t>
            </a:r>
          </a:p>
          <a:p>
            <a:pPr lvl="1"/>
            <a:r>
              <a:rPr lang="en-US" dirty="0" smtClean="0"/>
              <a:t>Unfamiliar social and physical conditions</a:t>
            </a:r>
          </a:p>
          <a:p>
            <a:pPr lvl="1"/>
            <a:r>
              <a:rPr lang="en-US" dirty="0" smtClean="0"/>
              <a:t>Different levels of familial acculturation</a:t>
            </a:r>
          </a:p>
          <a:p>
            <a:pPr lvl="1"/>
            <a:r>
              <a:rPr lang="en-US" dirty="0" smtClean="0"/>
              <a:t>Survivor guilt- unable to support family members left behind</a:t>
            </a:r>
          </a:p>
          <a:p>
            <a:pPr lvl="1"/>
            <a:r>
              <a:rPr lang="en-US" dirty="0" smtClean="0"/>
              <a:t>Discrimination</a:t>
            </a: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</a:rPr>
              <a:t>Not always stressful</a:t>
            </a:r>
          </a:p>
          <a:p>
            <a:pPr marL="537210" lvl="1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irst generation has less adjustment problems than following generations</a:t>
            </a:r>
          </a:p>
          <a:p>
            <a:pPr lvl="1">
              <a:buClr>
                <a:srgbClr val="FF388C"/>
              </a:buClr>
            </a:pPr>
            <a:r>
              <a:rPr lang="en-US" sz="2400" dirty="0">
                <a:solidFill>
                  <a:prstClr val="white"/>
                </a:solidFill>
              </a:rPr>
              <a:t>Selective migration </a:t>
            </a:r>
            <a:r>
              <a:rPr lang="en-US" sz="2400" dirty="0" smtClean="0">
                <a:solidFill>
                  <a:prstClr val="white"/>
                </a:solidFill>
              </a:rPr>
              <a:t>hypothesis</a:t>
            </a:r>
          </a:p>
          <a:p>
            <a:pPr lvl="1">
              <a:buClr>
                <a:srgbClr val="FF388C"/>
              </a:buClr>
            </a:pPr>
            <a:r>
              <a:rPr lang="en-US" sz="2400" dirty="0" smtClean="0">
                <a:solidFill>
                  <a:prstClr val="white"/>
                </a:solidFill>
              </a:rPr>
              <a:t>Ex: </a:t>
            </a:r>
            <a:r>
              <a:rPr lang="en-US" sz="2400" dirty="0" smtClean="0"/>
              <a:t>US </a:t>
            </a:r>
            <a:r>
              <a:rPr lang="en-US" sz="2400" dirty="0"/>
              <a:t>born Mexican Americans display more mental health problems than Mexicans</a:t>
            </a:r>
            <a:r>
              <a:rPr lang="en-US" sz="2400" dirty="0" smtClean="0"/>
              <a:t>.</a:t>
            </a:r>
            <a:endParaRPr lang="en-US" sz="2400" dirty="0" smtClean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</a:rPr>
              <a:t>Social Stress Hypothesis</a:t>
            </a:r>
          </a:p>
          <a:p>
            <a:pPr lvl="1">
              <a:buClr>
                <a:srgbClr val="FF388C"/>
              </a:buClr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Immigrants display poorer mental health because they experience more discrimination than 1</a:t>
            </a:r>
            <a:r>
              <a:rPr lang="en-US" baseline="30000" dirty="0" smtClean="0"/>
              <a:t>st</a:t>
            </a:r>
            <a:r>
              <a:rPr lang="en-US" dirty="0" smtClean="0"/>
              <a:t> generation.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2</a:t>
            </a:r>
            <a:r>
              <a:rPr lang="en-US" baseline="30000" dirty="0" smtClean="0">
                <a:solidFill>
                  <a:prstClr val="white"/>
                </a:solidFill>
              </a:rPr>
              <a:t>nd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generation Mexican American women have lower birth weight babies than their </a:t>
            </a:r>
            <a:r>
              <a:rPr lang="en-US" dirty="0" smtClean="0">
                <a:solidFill>
                  <a:prstClr val="white"/>
                </a:solidFill>
              </a:rPr>
              <a:t>mothers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Immigrant health paradox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Experts explain that low birth weight was related to mother’s language ability, SEC, and reason for migration.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Acculturation Studies </a:t>
            </a:r>
            <a:r>
              <a:rPr lang="en-US" dirty="0">
                <a:solidFill>
                  <a:prstClr val="white"/>
                </a:solidFill>
              </a:rPr>
              <a:t>not always </a:t>
            </a:r>
            <a:r>
              <a:rPr lang="en-US" dirty="0" smtClean="0">
                <a:solidFill>
                  <a:prstClr val="white"/>
                </a:solidFill>
              </a:rPr>
              <a:t>accurate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Discrimination, prejudice, and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Experienced by many acculturating individuals </a:t>
            </a:r>
          </a:p>
          <a:p>
            <a:r>
              <a:rPr lang="en-US" dirty="0" smtClean="0"/>
              <a:t>Displayed by dominant and non-dominant group</a:t>
            </a:r>
          </a:p>
          <a:p>
            <a:r>
              <a:rPr lang="en-US" dirty="0" smtClean="0"/>
              <a:t>Example of Discrimination:</a:t>
            </a:r>
          </a:p>
          <a:p>
            <a:pPr lvl="1"/>
            <a:r>
              <a:rPr lang="en-US" dirty="0" smtClean="0"/>
              <a:t>Not employing a certain individual because he/she is a member of a particular social group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7142" y="408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prejudice</a:t>
            </a:r>
          </a:p>
          <a:p>
            <a:pPr lvl="1"/>
            <a:r>
              <a:rPr lang="en-US" dirty="0" smtClean="0"/>
              <a:t>Believing that a certain social group is not as intelligent as another</a:t>
            </a: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</a:rPr>
              <a:t>Example of </a:t>
            </a:r>
            <a:r>
              <a:rPr lang="en-US" dirty="0" smtClean="0">
                <a:solidFill>
                  <a:prstClr val="white"/>
                </a:solidFill>
              </a:rPr>
              <a:t>racism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Calling someone a racial slur because he/she has physical characteristics of a particular ethnic group</a:t>
            </a:r>
          </a:p>
          <a:p>
            <a:pPr lvl="1">
              <a:buClr>
                <a:srgbClr val="FF388C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prejudice, discrimination, and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Employment:</a:t>
            </a:r>
          </a:p>
          <a:p>
            <a:pPr lvl="1"/>
            <a:r>
              <a:rPr lang="en-US" dirty="0" smtClean="0"/>
              <a:t>Although illegal still discriminate subtly</a:t>
            </a:r>
          </a:p>
          <a:p>
            <a:pPr lvl="1"/>
            <a:r>
              <a:rPr lang="en-US" dirty="0" smtClean="0"/>
              <a:t>Ex: use of hand gestures, eye contact patterns, and accents</a:t>
            </a:r>
          </a:p>
          <a:p>
            <a:pPr lvl="0">
              <a:buClr>
                <a:srgbClr val="FF388C"/>
              </a:buClr>
            </a:pPr>
            <a:r>
              <a:rPr lang="en-US" dirty="0" smtClean="0"/>
              <a:t> </a:t>
            </a:r>
            <a:r>
              <a:rPr lang="en-US" dirty="0" smtClean="0">
                <a:solidFill>
                  <a:prstClr val="white"/>
                </a:solidFill>
              </a:rPr>
              <a:t>Health: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Increased psychological stress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Poorer mental health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Poorer physical health</a:t>
            </a:r>
            <a:endParaRPr lang="en-US" dirty="0">
              <a:solidFill>
                <a:prstClr val="white"/>
              </a:solidFill>
            </a:endParaRPr>
          </a:p>
          <a:p>
            <a:pPr marL="537210" lvl="1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Education:</a:t>
            </a: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65% African American 4</a:t>
            </a:r>
            <a:r>
              <a:rPr lang="en-US" baseline="30000" dirty="0" smtClean="0">
                <a:solidFill>
                  <a:prstClr val="white"/>
                </a:solidFill>
              </a:rPr>
              <a:t>th</a:t>
            </a:r>
            <a:r>
              <a:rPr lang="en-US" dirty="0" smtClean="0">
                <a:solidFill>
                  <a:prstClr val="white"/>
                </a:solidFill>
              </a:rPr>
              <a:t> graders and more than 50% Indian 4</a:t>
            </a:r>
            <a:r>
              <a:rPr lang="en-US" baseline="30000" dirty="0" smtClean="0">
                <a:solidFill>
                  <a:prstClr val="white"/>
                </a:solidFill>
              </a:rPr>
              <a:t>th</a:t>
            </a:r>
            <a:r>
              <a:rPr lang="en-US" dirty="0" smtClean="0">
                <a:solidFill>
                  <a:prstClr val="white"/>
                </a:solidFill>
              </a:rPr>
              <a:t> graders not able to read at basic levels </a:t>
            </a:r>
            <a:endParaRPr lang="en-US" dirty="0">
              <a:solidFill>
                <a:prstClr val="white"/>
              </a:solidFill>
            </a:endParaRPr>
          </a:p>
          <a:p>
            <a:pPr lvl="1">
              <a:buClr>
                <a:srgbClr val="FF388C"/>
              </a:buClr>
            </a:pPr>
            <a:r>
              <a:rPr lang="en-US" dirty="0" smtClean="0">
                <a:solidFill>
                  <a:prstClr val="white"/>
                </a:solidFill>
              </a:rPr>
              <a:t>50% Latino 8</a:t>
            </a:r>
            <a:r>
              <a:rPr lang="en-US" baseline="30000" dirty="0" smtClean="0">
                <a:solidFill>
                  <a:prstClr val="white"/>
                </a:solidFill>
              </a:rPr>
              <a:t>th</a:t>
            </a:r>
            <a:r>
              <a:rPr lang="en-US" dirty="0" smtClean="0">
                <a:solidFill>
                  <a:prstClr val="white"/>
                </a:solidFill>
              </a:rPr>
              <a:t> graders cannot do mathematics at basic level</a:t>
            </a:r>
            <a:endParaRPr lang="en-US" dirty="0">
              <a:solidFill>
                <a:prstClr val="white"/>
              </a:solidFill>
            </a:endParaRPr>
          </a:p>
          <a:p>
            <a:pPr lvl="1"/>
            <a:r>
              <a:rPr lang="en-US" dirty="0" smtClean="0"/>
              <a:t>Proper conditions can perform as well as Caucasian children.</a:t>
            </a:r>
          </a:p>
          <a:p>
            <a:pPr lvl="2"/>
            <a:r>
              <a:rPr lang="en-US" dirty="0" smtClean="0"/>
              <a:t>Ex: Schools with ethnic minority students receive less financial support from the state than schools that educate White children (Education Trust, 2006).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ffects of Acculturation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Acculturation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Acculturative Stress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Health Implications&amp;quot;&quot;/&gt;&lt;property id=&quot;20307&quot; value=&quot;270&quot;/&gt;&lt;/object&gt;&lt;object type=&quot;3&quot; unique_id=&quot;10008&quot;&gt;&lt;property id=&quot;20148&quot; value=&quot;5&quot;/&gt;&lt;property id=&quot;20300&quot; value=&quot;Slide 5 - &amp;quot;Continues…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Discrimination, prejudice, and racism&amp;quot;&quot;/&gt;&lt;property id=&quot;20307&quot; value=&quot;273&quot;/&gt;&lt;/object&gt;&lt;object type=&quot;3&quot; unique_id=&quot;10010&quot;&gt;&lt;property id=&quot;20148&quot; value=&quot;5&quot;/&gt;&lt;property id=&quot;20300&quot; value=&quot;Slide 7 - &amp;quot;Continues…&amp;quot;&quot;/&gt;&lt;property id=&quot;20307&quot; value=&quot;274&quot;/&gt;&lt;/object&gt;&lt;object type=&quot;3&quot; unique_id=&quot;10011&quot;&gt;&lt;property id=&quot;20148&quot; value=&quot;5&quot;/&gt;&lt;property id=&quot;20300&quot; value=&quot;Slide 8 - &amp;quot;Effects of prejudice, discrimination, and racism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Continues…&amp;quot;&quot;/&gt;&lt;property id=&quot;20307&quot; value=&quot;276&quot;/&gt;&lt;/object&gt;&lt;object type=&quot;3&quot; unique_id=&quot;10013&quot;&gt;&lt;property id=&quot;20148&quot; value=&quot;5&quot;/&gt;&lt;property id=&quot;20300&quot; value=&quot;Slide 10 - &amp;quot;Benefits&amp;quot;&quot;/&gt;&lt;property id=&quot;20307&quot; value=&quot;27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1068</Words>
  <Application>Microsoft Office PowerPoint</Application>
  <PresentationFormat>On-screen Show (4:3)</PresentationFormat>
  <Paragraphs>94</Paragraphs>
  <Slides>10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Effects of Acculturation</vt:lpstr>
      <vt:lpstr>Acculturation</vt:lpstr>
      <vt:lpstr>Acculturative Stress</vt:lpstr>
      <vt:lpstr>Health Implications</vt:lpstr>
      <vt:lpstr>Continues…</vt:lpstr>
      <vt:lpstr>Discrimination, prejudice, and racism</vt:lpstr>
      <vt:lpstr>Continues…</vt:lpstr>
      <vt:lpstr>Effects of prejudice, discrimination, and racism</vt:lpstr>
      <vt:lpstr>Continues…</vt:lpstr>
      <vt:lpstr>Benefits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Acculturation</dc:title>
  <dc:creator>DiClementi Lab</dc:creator>
  <cp:lastModifiedBy>Jeannie DiClementi</cp:lastModifiedBy>
  <cp:revision>60</cp:revision>
  <cp:lastPrinted>2012-04-03T18:31:28Z</cp:lastPrinted>
  <dcterms:created xsi:type="dcterms:W3CDTF">2012-03-29T16:36:05Z</dcterms:created>
  <dcterms:modified xsi:type="dcterms:W3CDTF">2012-04-23T17:59:18Z</dcterms:modified>
</cp:coreProperties>
</file>