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handoutMasterIdLst>
    <p:handoutMasterId r:id="rId45"/>
  </p:handoutMasterIdLst>
  <p:sldIdLst>
    <p:sldId id="256" r:id="rId3"/>
    <p:sldId id="257" r:id="rId4"/>
    <p:sldId id="258" r:id="rId5"/>
    <p:sldId id="259" r:id="rId6"/>
    <p:sldId id="284" r:id="rId7"/>
    <p:sldId id="265" r:id="rId8"/>
    <p:sldId id="266" r:id="rId9"/>
    <p:sldId id="276" r:id="rId10"/>
    <p:sldId id="285" r:id="rId11"/>
    <p:sldId id="277" r:id="rId12"/>
    <p:sldId id="278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272" r:id="rId22"/>
    <p:sldId id="294" r:id="rId23"/>
    <p:sldId id="287" r:id="rId24"/>
    <p:sldId id="290" r:id="rId25"/>
    <p:sldId id="291" r:id="rId26"/>
    <p:sldId id="292" r:id="rId27"/>
    <p:sldId id="293" r:id="rId28"/>
    <p:sldId id="297" r:id="rId29"/>
    <p:sldId id="288" r:id="rId30"/>
    <p:sldId id="298" r:id="rId31"/>
    <p:sldId id="296" r:id="rId32"/>
    <p:sldId id="295" r:id="rId33"/>
    <p:sldId id="273" r:id="rId34"/>
    <p:sldId id="274" r:id="rId35"/>
    <p:sldId id="275" r:id="rId36"/>
    <p:sldId id="280" r:id="rId37"/>
    <p:sldId id="300" r:id="rId38"/>
    <p:sldId id="301" r:id="rId39"/>
    <p:sldId id="302" r:id="rId40"/>
    <p:sldId id="299" r:id="rId41"/>
    <p:sldId id="312" r:id="rId42"/>
    <p:sldId id="313" r:id="rId43"/>
    <p:sldId id="314" r:id="rId44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B97913B-692C-4CC1-A8D4-89A5B853B776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4328B2F-7802-4E45-9EAE-3AEFD3B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07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1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Tit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Secondary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3500" y="6578600"/>
            <a:ext cx="3771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 Narrow"/>
                <a:cs typeface="Arial Narrow"/>
              </a:rPr>
              <a:t>IPFW is an Equal</a:t>
            </a:r>
            <a:r>
              <a:rPr lang="en-US" sz="80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Opportunity/Equal Access University</a:t>
            </a:r>
            <a:r>
              <a:rPr lang="en-US" sz="800" baseline="0" dirty="0" smtClean="0">
                <a:solidFill>
                  <a:srgbClr val="FFFFFF"/>
                </a:solidFill>
              </a:rPr>
              <a:t>.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professionaleducator.org/articles/Gardiner_final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te.org/LinkClick.aspx?fileticket-ePLYvSRCulg%3d&amp;tabid+676" TargetMode="External"/><Relationship Id="rId2" Type="http://schemas.openxmlformats.org/officeDocument/2006/relationships/hyperlink" Target="http://ncate.org/Standards/tabid/107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tm.org/uploadedFiles/Math_Standards/NCTM%20NCATE20%20Standards%20Revision%20and%25Math%20Content%20-%20Secondary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/>
        </p:nvSpPr>
        <p:spPr>
          <a:xfrm>
            <a:off x="3114133" y="2652674"/>
            <a:ext cx="6400800" cy="303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from Paired Field Experience Placements</a:t>
            </a:r>
          </a:p>
          <a:p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 Mau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IPFW</a:t>
            </a:r>
          </a:p>
          <a:p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Samantha McGlennen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Southwest Allen County Schools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513157" y="1402203"/>
            <a:ext cx="5602607" cy="1639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Better Together</a:t>
            </a:r>
            <a:endParaRPr lang="en-US" sz="54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Where things stand now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issues at IPFW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schedules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</a:p>
          <a:p>
            <a:pPr lvl="1"/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issues at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classes back-to-back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versus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2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Where things stand now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all 60 hours in Sam’s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classroom.</a:t>
            </a:r>
          </a:p>
          <a:p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Sue’s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colleagues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assignments for field based on the interns’ presence in Sam’s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</a:p>
          <a:p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meat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methods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</a:p>
          <a:p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Sam’s </a:t>
            </a:r>
            <a:r>
              <a:rPr lang="en-US" alt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Sharks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ownership.</a:t>
            </a:r>
            <a:endParaRPr lang="en-US" alt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Where things stand now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dovetails with CAEP Key Assessment—unit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plan.</a:t>
            </a:r>
          </a:p>
          <a:p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Surprisingly, or not, all that we have experienced fits nicely with the current research on paired field and/or student teaching placements.</a:t>
            </a: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Engaged in more frequent and varied communication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2002; Gardiner &amp; Robinson, 2009; Gardiner &amp; Robinson, 2011),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1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Engaged in more frequent and varied communication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2002; Gardiner &amp; Robinson, 2009; Gardiner &amp; Robinson, 2011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their willingness to take pedagogic risks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Gardeiner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Robinson, 2009;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2002;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5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Engaged in more frequent and varied communication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2002; Gardiner &amp; Robinson, 2009; Gardiner &amp; Robinson, 2011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their willingness to take pedagogic risks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Gardeiner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Robinson, 2009;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their levels of reflection (Gardiner &amp; Robinson, 2009),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3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methods for collaboration and cooperation in the teaching action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2003; Gardiner &amp; Robinson, 2009; Gardiner &amp; Robinson, 2011),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8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methods for collaboration and cooperation in the teaching action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2003; Gardiner &amp; Robinson, 2009; Gardiner &amp; Robinson, 2011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/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better classroom management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methods for collaboration and cooperation in the teaching action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2003; Gardiner &amp; Robinson, 2009; Gardiner &amp; Robinson, 2011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better classroom management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handle tensions in perspective and performance (Gardiner &amp; Robinson, 2011),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Briefly, research says PSTs…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that PSTs worried that a paired placement did not reflect the reality of employment as a teacher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2003; Gardiner &amp; Robinson, 2011).</a:t>
            </a:r>
          </a:p>
        </p:txBody>
      </p:sp>
    </p:spTree>
    <p:extLst>
      <p:ext uri="{BB962C8B-B14F-4D97-AF65-F5344CB8AC3E}">
        <p14:creationId xmlns:p14="http://schemas.microsoft.com/office/powerpoint/2010/main" val="143599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How this all began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Interns had no experience working with the entire class prior to student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teaching seemed like being thrown into deep (and perhaps ice)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Attended AMTE Annual Conference in 2008</a:t>
            </a:r>
          </a:p>
          <a:p>
            <a:pPr lvl="1"/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Romagnano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Peterson,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Leatham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Evans, Gilmore, &amp;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Takahasi</a:t>
            </a:r>
            <a:endParaRPr lang="en-US" sz="2400" i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It’s not all about the math. </a:t>
            </a:r>
            <a:endParaRPr lang="en-US" alt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day we taught felt so hectic and overwhelming, but the more we go, I’ve started to feel more laid back and confident working with the students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We </a:t>
            </a:r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feel so stupid.  We’re math majors ….we should be able to do this simple math</a:t>
            </a:r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!</a:t>
            </a:r>
            <a:endParaRPr lang="en-US" alt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3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It’s not all about the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math…or is it? 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biggest surprise so far is just how many different ways there are to look at a single problem or concept...some students’ ideas have seemingly come from way out in left field.  It’s been a challenge to figure out where they’re coming from and whether or not their ideas are valid mathematically.</a:t>
            </a: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Questioning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is hard—it’s so much easier to tell them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alt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In all honesty I am completely in shock right now; I thought my questioning was one of my greatest skills and turns out I have very little aptitude for it. … I also need to ensure that the students have something mathematical to be thinking about throughout the lesson rather than just looking at me talk.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1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Questioning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is hard—it’s so much easier to tell them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Asking the right questions and using the responses students give to promote a good class discussion is not an easy task.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1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Questioning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is hard—it’s so much easier to tell them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 need to answer less, question more, and ask my questions in such a manner that they will fall into the synthesis and analysis categories of Bloom's Taxonomy. … As much as I hated the thought of typing all the questions and answers from my first video, this has truly helped me. Thank you.</a:t>
            </a:r>
            <a:endParaRPr lang="en-US" altLang="en-US" sz="28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Students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management is more than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discipline.</a:t>
            </a:r>
          </a:p>
          <a:p>
            <a:endParaRPr lang="en-US" altLang="en-US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management and asking thought provoking questions I believe have a symbiotic relationship. The better the questions are, the easier the class is to manage. </a:t>
            </a:r>
          </a:p>
          <a:p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1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Students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management is more than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discipline.</a:t>
            </a:r>
          </a:p>
          <a:p>
            <a:endParaRPr lang="en-US" altLang="en-US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get comfortable with the silence of students’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thinking.  </a:t>
            </a:r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are actively thinking about the problem, they more likely than not will not be able to give an instantaneous response.</a:t>
            </a:r>
          </a:p>
          <a:p>
            <a:pPr lvl="1"/>
            <a:endParaRPr 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2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Students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Classroom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management is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complicated.</a:t>
            </a:r>
          </a:p>
          <a:p>
            <a:endParaRPr lang="en-US" altLang="en-US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like I need six brains to keep track of everything!</a:t>
            </a:r>
            <a:endParaRPr lang="en-US" alt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3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Reflection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takes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time…and sometimes that time comes in the car during the drive back to campus.</a:t>
            </a:r>
          </a:p>
        </p:txBody>
      </p:sp>
    </p:spTree>
    <p:extLst>
      <p:ext uri="{BB962C8B-B14F-4D97-AF65-F5344CB8AC3E}">
        <p14:creationId xmlns:p14="http://schemas.microsoft.com/office/powerpoint/2010/main" val="34636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Students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Reflection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takes time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didn't realize is that true teaching takes place when the students are prompted to discover concepts on their own and are allowed to struggle in the process. </a:t>
            </a:r>
          </a:p>
          <a:p>
            <a:pPr lvl="1"/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I'll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good teacher, because I'll use my mistakes to make me a better teacher. </a:t>
            </a:r>
            <a:endParaRPr lang="en-US" alt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Request to Sam (and Cathy </a:t>
            </a:r>
            <a:r>
              <a:rPr lang="en-US" sz="4000" b="1" kern="1200" dirty="0" err="1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Paff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)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come as groups of four, plan with you, teach in pairs, and reflect with you?</a:t>
            </a:r>
          </a:p>
          <a:p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and by the way, can I videotape them and you during teaching?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do this for two rounds—meaning six weeks?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And finally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has given me a true appreciation for the effort that goes into their daily process for planning, teaching, analyzing, and revising…it gives me more insight on the challenges of their job.</a:t>
            </a:r>
          </a:p>
          <a:p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4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And finally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again, what I remember is better than what’s on the tape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We’ve </a:t>
            </a:r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not seen teaching like this at the high school</a:t>
            </a:r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We </a:t>
            </a:r>
            <a:r>
              <a:rPr lang="en-US" alt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are so thankful for this opportunity to plan, teach and reflect together.</a:t>
            </a:r>
          </a:p>
          <a:p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2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We 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learned…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Interns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need to come on consecutive days to see the results of their teaching.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Interns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need time to reflect—time between teaching and reflection and time with peers for reflection.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Consecutive days helped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interns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build relationships with students and school corporation.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Four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interns makes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 difference.</a:t>
            </a:r>
          </a:p>
        </p:txBody>
      </p:sp>
    </p:spTree>
    <p:extLst>
      <p:ext uri="{BB962C8B-B14F-4D97-AF65-F5344CB8AC3E}">
        <p14:creationId xmlns:p14="http://schemas.microsoft.com/office/powerpoint/2010/main" val="6791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What Sue learned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 good field experience can lead to exceptional teacher/math talk during methods class.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 good field experience can help me think about what teachers need to know.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 good field experience can enhance one’s professional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 good field experience leads to the comfort of a colleague.</a:t>
            </a:r>
          </a:p>
        </p:txBody>
      </p:sp>
    </p:spTree>
    <p:extLst>
      <p:ext uri="{BB962C8B-B14F-4D97-AF65-F5344CB8AC3E}">
        <p14:creationId xmlns:p14="http://schemas.microsoft.com/office/powerpoint/2010/main" val="105543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What Sam learned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…</a:t>
            </a:r>
            <a:endParaRPr lang="en-US" sz="36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The advantage of learning and reflecting on researched-based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strategies helps me be a better teacher.</a:t>
            </a:r>
          </a:p>
          <a:p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Opening my classroom forces me to take time to reflect on my own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teaching.</a:t>
            </a:r>
          </a:p>
          <a:p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Mentoring is a “two-way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street.”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Moral of the story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brains isn’t quite six, but it’s better than one.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2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Moral of the story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brains isn’t quite six, but it’s better than one.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interns in the back notice what’s happening at the front.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Moral of the story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brains isn’t quite six, but it’s better than one.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interns in the back notice what’s happening at the front.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immediate reflection begins to be effective.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7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Moral of the story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brains isn’t quite six, but it’s better than one.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interns in the back notice what’s happening at the front.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immediate reflection begins to be effective.</a:t>
            </a:r>
          </a:p>
          <a:p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Metacognitive and reflective teaching is in their future.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0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Reference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V., Jr., Young, J. Erickson, L.,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Birrell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R., Clark, C. D., Egan, M. W.,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Berrie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F., Hales, V., &amp; Smith, G. (2002).  Rethinking field experience: Partnership teaching versus single-placement teaching.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Teacher Education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53(1), 68-80.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V. Jr., Young, J.,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Birrell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R., Clark, C. D., Egan, M. W., Erickson, L.,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Frankovick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Brunette. K/. &amp; Welling, M. (2003).  Teaching with a peer: A comparison of two models of student teaching.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Teacher Education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19, 57-73.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Bullough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V., Jr., Young, J. R., Hall, K. M., Draper, R. J., &amp; Smith, L. K. (2008).  Cognitive complexity, the first year of teaching, and mentoring.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Teacher Education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24, 1846-1858.</a:t>
            </a:r>
          </a:p>
        </p:txBody>
      </p:sp>
    </p:spTree>
    <p:extLst>
      <p:ext uri="{BB962C8B-B14F-4D97-AF65-F5344CB8AC3E}">
        <p14:creationId xmlns:p14="http://schemas.microsoft.com/office/powerpoint/2010/main" val="142677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First year assignments…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 writing prompts determined as I watched them teach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plans turned in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9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Reference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Gardiner, W., &amp; Robinson, K. S. (2009).  Paired field placements: A means for collaboration.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Educator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5(1), 81-94.  ISSN: 1549-9243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Gardiner, W., &amp; Robinson, K. S. (2009). Peer field placements with preservice teachers: Negotiating the challenges of professional collaboration.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Professional Educator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35(2).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http://www.theprofessionaleducator.org/articles/Gardiner_final.pdf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Leatham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R., &amp; Peterson, B. E. (2010).  Purposefully designing student teaching to focus on students’ mathematical thinking.  AMTE Monograph 7,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 Teaching: Putting Research into Practice at All Levels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Pp. 225-239.</a:t>
            </a:r>
          </a:p>
        </p:txBody>
      </p:sp>
    </p:spTree>
    <p:extLst>
      <p:ext uri="{BB962C8B-B14F-4D97-AF65-F5344CB8AC3E}">
        <p14:creationId xmlns:p14="http://schemas.microsoft.com/office/powerpoint/2010/main" val="302720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Reference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for Accreditation of Teacher Education (NCATE). (2008).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ncate.org/Standards/tabid/107/Default.aspx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of Teachers of Mathematics SPA Standards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http://www.ncate.org/LinkClick.aspx?fileticket-ePLYvSRCulg%3d&amp;tabid+676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of Teachers of Mathematics SPA Standards draft 2012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http://www.nctm.org/uploadedFiles/Math_Standards/NCTM%20NCATE20%20Standards%20Revision%20and%Math%20Content%20-%20Secondary.pdf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3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Reference</a:t>
            </a:r>
            <a:endParaRPr lang="en-US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Romagnano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L., Peterson, B.,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Leatham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K., Evans, B., Gilmore, D., &amp;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Takahasi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 (2008).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Study in Preservice Mathematics Teacher Preparation: Alternative Models of Student Teaching.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meeting of the Association of Mathematics Teacher Educators, Tulsa, Oklahoma.</a:t>
            </a:r>
          </a:p>
        </p:txBody>
      </p:sp>
    </p:spTree>
    <p:extLst>
      <p:ext uri="{BB962C8B-B14F-4D97-AF65-F5344CB8AC3E}">
        <p14:creationId xmlns:p14="http://schemas.microsoft.com/office/powerpoint/2010/main" val="329388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And then things changed…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1063658" y="1799722"/>
            <a:ext cx="767291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placements now for student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experience model was not ideal.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became more purposeful in our work.</a:t>
            </a:r>
          </a:p>
        </p:txBody>
      </p:sp>
    </p:spTree>
    <p:extLst>
      <p:ext uri="{BB962C8B-B14F-4D97-AF65-F5344CB8AC3E}">
        <p14:creationId xmlns:p14="http://schemas.microsoft.com/office/powerpoint/2010/main" val="110931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Second-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year placement details…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 came on consecutive days.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 came to the same clas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interns wishing they had known dates and times prior to the start of the semester.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summer, interns contacted about placement details—dates and times.</a:t>
            </a:r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Second-year purposeful assignments</a:t>
            </a:r>
            <a:endParaRPr lang="en-US" sz="32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all</a:t>
            </a:r>
            <a:r>
              <a:rPr lang="en-US" sz="2800" i="1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video 1 and sort them by Bloom’s taxonomy.</a:t>
            </a:r>
          </a:p>
          <a:p>
            <a:endParaRPr lang="en-US" sz="20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all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sort them by Bloom’s taxonomy.  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video 2 or 3.  Analyze the math talk in light of NCTM </a:t>
            </a:r>
            <a:r>
              <a:rPr lang="en-US" sz="2800" i="1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Teaching Standards.</a:t>
            </a:r>
            <a:endParaRPr lang="en-US" sz="28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7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Informal, but purposeful, assignments</a:t>
            </a:r>
            <a:endParaRPr lang="en-US" sz="36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Because they came to methods directly from field experience, Sam would send e-mail about the day’s joys and struggles.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Because Sam was beginning to take ownership, she would assign reflective writing to be sent to her…and say to me, “I hope that’s okay.”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Sue was elated!!!!!!!!!!!!!!!!!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111715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536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785316" y="896758"/>
            <a:ext cx="82296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F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Papyrus" panose="03070502060502030205" pitchFamily="66" charset="0"/>
              </a:rPr>
              <a:t>uture Plans…four years ago…</a:t>
            </a:r>
            <a:endParaRPr lang="en-US" sz="4000" b="1" kern="1200" dirty="0">
              <a:solidFill>
                <a:schemeClr val="accent5">
                  <a:lumMod val="50000"/>
                </a:schemeClr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3658" y="1799722"/>
            <a:ext cx="767291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Desire to mimic student teaching experience on smaller scale as closely as possible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Through OASIS, interns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will register for a specific section of field experience during specific dates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Hope that other colleagues at IPFW will partner in this to extend the time in middle school classrooms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8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2119</Words>
  <Application>Microsoft Office PowerPoint</Application>
  <PresentationFormat>On-screen Show (4:3)</PresentationFormat>
  <Paragraphs>211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Papyrus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URC at IPFW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Whitcraft</dc:creator>
  <cp:lastModifiedBy>Sue</cp:lastModifiedBy>
  <cp:revision>69</cp:revision>
  <cp:lastPrinted>2015-11-23T16:26:10Z</cp:lastPrinted>
  <dcterms:created xsi:type="dcterms:W3CDTF">2012-12-13T14:44:43Z</dcterms:created>
  <dcterms:modified xsi:type="dcterms:W3CDTF">2015-11-29T21:03:42Z</dcterms:modified>
</cp:coreProperties>
</file>